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5"/>
  </p:notesMasterIdLst>
  <p:handoutMasterIdLst>
    <p:handoutMasterId r:id="rId16"/>
  </p:handoutMasterIdLst>
  <p:sldIdLst>
    <p:sldId id="263" r:id="rId2"/>
    <p:sldId id="316" r:id="rId3"/>
    <p:sldId id="299" r:id="rId4"/>
    <p:sldId id="332" r:id="rId5"/>
    <p:sldId id="306" r:id="rId6"/>
    <p:sldId id="330" r:id="rId7"/>
    <p:sldId id="334" r:id="rId8"/>
    <p:sldId id="335" r:id="rId9"/>
    <p:sldId id="336" r:id="rId10"/>
    <p:sldId id="337" r:id="rId11"/>
    <p:sldId id="338" r:id="rId12"/>
    <p:sldId id="339" r:id="rId13"/>
    <p:sldId id="333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32" autoAdjust="0"/>
    <p:restoredTop sz="94364" autoAdjust="0"/>
  </p:normalViewPr>
  <p:slideViewPr>
    <p:cSldViewPr snapToGrid="0">
      <p:cViewPr varScale="1">
        <p:scale>
          <a:sx n="87" d="100"/>
          <a:sy n="87" d="100"/>
        </p:scale>
        <p:origin x="132" y="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6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740700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F05D2-35E4-46DE-8B82-21CDA2E3674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94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F05D2-35E4-46DE-8B82-21CDA2E3674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815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F05D2-35E4-46DE-8B82-21CDA2E3674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121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701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4067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29682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52292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388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91060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03072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08907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13069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29191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813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749603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68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1"/>
          <p:cNvSpPr txBox="1">
            <a:spLocks noChangeArrowheads="1"/>
          </p:cNvSpPr>
          <p:nvPr/>
        </p:nvSpPr>
        <p:spPr bwMode="auto">
          <a:xfrm>
            <a:off x="1013191" y="1724088"/>
            <a:ext cx="10537923" cy="121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BFX-UA300 (K18X001.00) No Boot Analysis Report</a:t>
            </a:r>
            <a:endParaRPr lang="en-US" altLang="zh-TW" sz="4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25D20D91-EF01-4097-8452-6AD1EE01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345" y="5404826"/>
            <a:ext cx="43156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Prepared by</a:t>
            </a:r>
            <a:r>
              <a:rPr lang="en-US" altLang="zh-TW" b="1">
                <a:solidFill>
                  <a:srgbClr val="0000CC"/>
                </a:solidFill>
                <a:cs typeface="Arial" panose="020B0604020202020204" pitchFamily="34" charset="0"/>
              </a:rPr>
              <a:t>: 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Do 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Thi 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Phuong</a:t>
            </a:r>
          </a:p>
          <a:p>
            <a:pPr algn="ctr">
              <a:spcBef>
                <a:spcPct val="50000"/>
              </a:spcBef>
            </a:pP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Review by: </a:t>
            </a:r>
            <a:r>
              <a:rPr lang="en-US" altLang="zh-CN" b="1">
                <a:solidFill>
                  <a:srgbClr val="0000CC"/>
                </a:solidFill>
                <a:cs typeface="Arial" panose="020B0604020202020204" pitchFamily="34" charset="0"/>
              </a:rPr>
              <a:t>Michael </a:t>
            </a:r>
            <a:endParaRPr lang="en-US" altLang="zh-CN" b="1">
              <a:solidFill>
                <a:srgbClr val="0000CC"/>
              </a:solidFill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Date</a:t>
            </a:r>
            <a:r>
              <a:rPr lang="en-US" altLang="zh-TW" b="1">
                <a:solidFill>
                  <a:srgbClr val="0000CC"/>
                </a:solidFill>
                <a:cs typeface="Arial" panose="020B0604020202020204" pitchFamily="34" charset="0"/>
              </a:rPr>
              <a:t>: 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May 24</a:t>
            </a:r>
            <a:r>
              <a:rPr lang="en-US" altLang="zh-TW" b="1" baseline="30000" smtClean="0">
                <a:solidFill>
                  <a:srgbClr val="0000CC"/>
                </a:solidFill>
                <a:cs typeface="Arial" panose="020B0604020202020204" pitchFamily="34" charset="0"/>
              </a:rPr>
              <a:t>th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5248" y="2351518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</a:t>
            </a:r>
            <a:r>
              <a:rPr kumimoji="0" lang="en-US" altLang="zh-CN" b="1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Michael, Phuong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Wen Thai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Ben Zheng,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K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Rachel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Mark Wu, Allan Pham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Heng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Ruan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533764" y="2971534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Director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 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CB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Lin, Toney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786641" y="2550049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35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D2. D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escription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380323" y="1124298"/>
            <a:ext cx="11333702" cy="880772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- 2022/05/05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customer complaint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1pcs </a:t>
            </a: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boot </a:t>
            </a:r>
            <a:endParaRPr lang="en-US" sz="14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Failure </a:t>
            </a: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status</a:t>
            </a: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boot_no power at U69_PWR_CORE_1V05 location</a:t>
            </a: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 Description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148332"/>
              </p:ext>
            </p:extLst>
          </p:nvPr>
        </p:nvGraphicFramePr>
        <p:xfrm>
          <a:off x="2191276" y="2477703"/>
          <a:ext cx="7712887" cy="782234"/>
        </p:xfrm>
        <a:graphic>
          <a:graphicData uri="http://schemas.openxmlformats.org/drawingml/2006/table">
            <a:tbl>
              <a:tblPr/>
              <a:tblGrid>
                <a:gridCol w="1699796">
                  <a:extLst>
                    <a:ext uri="{9D8B030D-6E8A-4147-A177-3AD203B41FA5}">
                      <a16:colId xmlns:a16="http://schemas.microsoft.com/office/drawing/2014/main" val="4162213622"/>
                    </a:ext>
                  </a:extLst>
                </a:gridCol>
                <a:gridCol w="2421754">
                  <a:extLst>
                    <a:ext uri="{9D8B030D-6E8A-4147-A177-3AD203B41FA5}">
                      <a16:colId xmlns:a16="http://schemas.microsoft.com/office/drawing/2014/main" val="535301050"/>
                    </a:ext>
                  </a:extLst>
                </a:gridCol>
                <a:gridCol w="1730534">
                  <a:extLst>
                    <a:ext uri="{9D8B030D-6E8A-4147-A177-3AD203B41FA5}">
                      <a16:colId xmlns:a16="http://schemas.microsoft.com/office/drawing/2014/main" val="3187150249"/>
                    </a:ext>
                  </a:extLst>
                </a:gridCol>
                <a:gridCol w="1860803">
                  <a:extLst>
                    <a:ext uri="{9D8B030D-6E8A-4147-A177-3AD203B41FA5}">
                      <a16:colId xmlns:a16="http://schemas.microsoft.com/office/drawing/2014/main" val="2607150745"/>
                    </a:ext>
                  </a:extLst>
                </a:gridCol>
              </a:tblGrid>
              <a:tr h="3731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Fox_SN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Cus_SN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ERROR CAUSE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496050"/>
                  </a:ext>
                </a:extLst>
              </a:tr>
              <a:tr h="4091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YWJ0CV7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2149695001202201001335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A8934AFEA65C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boot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8708544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23" y="3404744"/>
            <a:ext cx="2157230" cy="24984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3547" y="3434252"/>
            <a:ext cx="2333948" cy="2511879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2798528" y="3434252"/>
            <a:ext cx="3157537" cy="2487111"/>
            <a:chOff x="949888" y="1405701"/>
            <a:chExt cx="8061941" cy="2756589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V="1">
              <a:off x="949888" y="1419090"/>
              <a:ext cx="6229350" cy="27432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V="1">
              <a:off x="6992529" y="1405701"/>
              <a:ext cx="2019300" cy="2756589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8965459" y="3393194"/>
            <a:ext cx="2748566" cy="2511879"/>
            <a:chOff x="3244346" y="1742609"/>
            <a:chExt cx="5432929" cy="238171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7691669" y="1742609"/>
              <a:ext cx="985606" cy="2381715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V="1">
              <a:off x="3244346" y="1746749"/>
              <a:ext cx="4447323" cy="2377575"/>
            </a:xfrm>
            <a:prstGeom prst="rect">
              <a:avLst/>
            </a:prstGeom>
          </p:spPr>
        </p:pic>
      </p:grpSp>
      <p:sp>
        <p:nvSpPr>
          <p:cNvPr id="20" name="Rounded Rectangle 19"/>
          <p:cNvSpPr/>
          <p:nvPr/>
        </p:nvSpPr>
        <p:spPr>
          <a:xfrm>
            <a:off x="2104221" y="5989212"/>
            <a:ext cx="2265021" cy="26837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>
                <a:solidFill>
                  <a:schemeClr val="bg1"/>
                </a:solidFill>
                <a:cs typeface="Arial" panose="020B0604020202020204" pitchFamily="34" charset="0"/>
              </a:rPr>
              <a:t>No boot_No power at U69</a:t>
            </a:r>
            <a:endParaRPr lang="en-US" altLang="zh-TW" sz="1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862021" y="6007719"/>
            <a:ext cx="2579973" cy="24986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>
                <a:solidFill>
                  <a:schemeClr val="bg1"/>
                </a:solidFill>
                <a:cs typeface="Arial" panose="020B0604020202020204" pitchFamily="34" charset="0"/>
              </a:rPr>
              <a:t>Boot up normal_U69 has power</a:t>
            </a:r>
            <a:endParaRPr lang="en-US" altLang="zh-TW" sz="1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6970" y="2034584"/>
            <a:ext cx="19143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>
                <a:latin typeface="Arial" panose="020B0604020202020204" pitchFamily="34" charset="0"/>
                <a:cs typeface="Arial" panose="020B0604020202020204" pitchFamily="34" charset="0"/>
              </a:rPr>
              <a:t>Failure information: </a:t>
            </a:r>
            <a:endParaRPr lang="en-US" sz="1400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D3: C</a:t>
            </a:r>
            <a:r>
              <a:rPr lang="en-US" altLang="zh-CN" sz="32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103435"/>
            <a:ext cx="10859511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Check boot up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No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boot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_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at U69_PWR_CORE_1V05 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Baking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PCBA with 70</a:t>
            </a:r>
            <a:r>
              <a:rPr lang="en-US" baseline="300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in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24 hours </a:t>
            </a:r>
          </a:p>
          <a:p>
            <a:pPr lvl="0">
              <a:lnSpc>
                <a:spcPct val="150000"/>
              </a:lnSpc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Re-check boot up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 boot_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power at U69_PWR_CORE_1V05 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Recheck Boot up,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X-ray and VI PCBA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80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117290"/>
            <a:ext cx="1179518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FATP: NG prouduct tested pass normal at FATP</a:t>
            </a: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OBA: Product </a:t>
            </a: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wasn’t tested at OBA station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FATP and OBA record data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673256"/>
              </p:ext>
            </p:extLst>
          </p:nvPr>
        </p:nvGraphicFramePr>
        <p:xfrm>
          <a:off x="2269476" y="1511559"/>
          <a:ext cx="7888077" cy="4351329"/>
        </p:xfrm>
        <a:graphic>
          <a:graphicData uri="http://schemas.openxmlformats.org/drawingml/2006/table">
            <a:tbl>
              <a:tblPr/>
              <a:tblGrid>
                <a:gridCol w="1617948">
                  <a:extLst>
                    <a:ext uri="{9D8B030D-6E8A-4147-A177-3AD203B41FA5}">
                      <a16:colId xmlns:a16="http://schemas.microsoft.com/office/drawing/2014/main" val="2100921115"/>
                    </a:ext>
                  </a:extLst>
                </a:gridCol>
                <a:gridCol w="1275598">
                  <a:extLst>
                    <a:ext uri="{9D8B030D-6E8A-4147-A177-3AD203B41FA5}">
                      <a16:colId xmlns:a16="http://schemas.microsoft.com/office/drawing/2014/main" val="1568947122"/>
                    </a:ext>
                  </a:extLst>
                </a:gridCol>
                <a:gridCol w="1463187">
                  <a:extLst>
                    <a:ext uri="{9D8B030D-6E8A-4147-A177-3AD203B41FA5}">
                      <a16:colId xmlns:a16="http://schemas.microsoft.com/office/drawing/2014/main" val="3463527307"/>
                    </a:ext>
                  </a:extLst>
                </a:gridCol>
                <a:gridCol w="2068157">
                  <a:extLst>
                    <a:ext uri="{9D8B030D-6E8A-4147-A177-3AD203B41FA5}">
                      <a16:colId xmlns:a16="http://schemas.microsoft.com/office/drawing/2014/main" val="3414253052"/>
                    </a:ext>
                  </a:extLst>
                </a:gridCol>
                <a:gridCol w="1463187">
                  <a:extLst>
                    <a:ext uri="{9D8B030D-6E8A-4147-A177-3AD203B41FA5}">
                      <a16:colId xmlns:a16="http://schemas.microsoft.com/office/drawing/2014/main" val="3183732032"/>
                    </a:ext>
                  </a:extLst>
                </a:gridCol>
              </a:tblGrid>
              <a:tr h="2327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SERIAL_NUMBER</a:t>
                      </a:r>
                    </a:p>
                  </a:txBody>
                  <a:tcPr marL="8953" marR="8953" marT="89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MO_NUMBER</a:t>
                      </a:r>
                    </a:p>
                  </a:txBody>
                  <a:tcPr marL="8953" marR="8953" marT="89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GROUP_NAME</a:t>
                      </a:r>
                    </a:p>
                  </a:txBody>
                  <a:tcPr marL="8953" marR="8953" marT="89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IN_STATION_TIME</a:t>
                      </a:r>
                    </a:p>
                  </a:txBody>
                  <a:tcPr marL="8953" marR="8953" marT="89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WIP_GROUP</a:t>
                      </a:r>
                    </a:p>
                  </a:txBody>
                  <a:tcPr marL="8953" marR="8953" marT="89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030785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2/10/2022 10:54:14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5092221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2/10/2022 11:10:08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1922777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2/10/2022 11:12:44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9603270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2/10/2022 11:16:37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ASSY2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5860702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ASSY2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3:15:22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ASSY3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8884450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ASSY3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3:19:17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ASSY4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492575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ASSY4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3:19:50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FT1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3405312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FT1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3:29:47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FT2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7956950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FT2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3:37:53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FT3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083497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FT3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3:39:44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6195195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3:41:45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RC1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1204208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RC1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3:54:27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691721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8:01:35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RC2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0892847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RC2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8:03:49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VI1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0618033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VI1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8:07:16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PACK_BOX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0684285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PACK_BOX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8:07:52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CHECK_WEIGHT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784340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CHECK_WEIGHT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8:09:42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PACK_CTN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315067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PACK_CTN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1:40:16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STOCKIN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0611688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STOCKIN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1:40:16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FG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7170637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PACK_CTN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2/18/2022 9:23:18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PACK_PALT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8640785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PACK_PALT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2/18/2022 2:38:11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FQA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416429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FQA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2/18/2022 2:45:37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CHK_PALT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0193321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STOCKIN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2/18/2022 4:10:01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FG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4719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65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supply on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board 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0177" y="1001210"/>
            <a:ext cx="11710411" cy="416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Measure power supply find out NG product no power at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U69_PWR_CORE_1V05 location.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0177" y="5250018"/>
            <a:ext cx="11577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9322" indent="-28932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b="1" dirty="0"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</a:rPr>
              <a:t>- With </a:t>
            </a:r>
            <a:r>
              <a:rPr lang="en-US" altLang="zh-TW" sz="1600">
                <a:latin typeface="Arial" panose="020B0604020202020204" pitchFamily="34" charset="0"/>
                <a:cs typeface="Arial" panose="020B0604020202020204" pitchFamily="34" charset="0"/>
              </a:rPr>
              <a:t>NG </a:t>
            </a: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</a:rPr>
              <a:t>board, checked </a:t>
            </a:r>
            <a:r>
              <a:rPr lang="en-US" altLang="zh-TW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boot </a:t>
            </a:r>
            <a:r>
              <a:rPr lang="en-US" altLang="zh-TW" sz="1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fail </a:t>
            </a:r>
            <a:r>
              <a:rPr lang="en-US" altLang="zh-TW" sz="16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 not have HDMI output, no power at U69_PWR_CORE_1V05.</a:t>
            </a:r>
            <a:endParaRPr lang="en-US" altLang="zh-TW" sz="16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58" y="1809323"/>
            <a:ext cx="2157230" cy="27658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881" y="1913333"/>
            <a:ext cx="2333948" cy="276582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811263" y="1840044"/>
            <a:ext cx="3157537" cy="2753256"/>
            <a:chOff x="949888" y="1405701"/>
            <a:chExt cx="8061941" cy="275658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V="1">
              <a:off x="949888" y="1419090"/>
              <a:ext cx="6229350" cy="27432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V="1">
              <a:off x="6992529" y="1405701"/>
              <a:ext cx="2019300" cy="2756589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9189793" y="1872275"/>
            <a:ext cx="2748566" cy="2765820"/>
            <a:chOff x="3244346" y="1742609"/>
            <a:chExt cx="5432929" cy="238171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800000">
              <a:off x="7691669" y="1742609"/>
              <a:ext cx="985606" cy="238171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V="1">
              <a:off x="3244346" y="1746749"/>
              <a:ext cx="4447323" cy="2377575"/>
            </a:xfrm>
            <a:prstGeom prst="rect">
              <a:avLst/>
            </a:prstGeom>
          </p:spPr>
        </p:pic>
      </p:grpSp>
      <p:sp>
        <p:nvSpPr>
          <p:cNvPr id="14" name="Rounded Rectangle 13"/>
          <p:cNvSpPr/>
          <p:nvPr/>
        </p:nvSpPr>
        <p:spPr>
          <a:xfrm>
            <a:off x="1471673" y="4679656"/>
            <a:ext cx="3229794" cy="44769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  <a:cs typeface="Arial" panose="020B0604020202020204" pitchFamily="34" charset="0"/>
              </a:rPr>
              <a:t>No boot_No power at U69</a:t>
            </a:r>
            <a:endParaRPr lang="en-US" altLang="zh-TW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357329" y="4740740"/>
            <a:ext cx="3309000" cy="4476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  <a:cs typeface="Arial" panose="020B0604020202020204" pitchFamily="34" charset="0"/>
              </a:rPr>
              <a:t>Boot up normal_U69 has power</a:t>
            </a:r>
            <a:endParaRPr lang="en-US" altLang="zh-TW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8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3534"/>
            <a:ext cx="10491167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4" name="TextBox 18"/>
          <p:cNvSpPr txBox="1">
            <a:spLocks noChangeArrowheads="1"/>
          </p:cNvSpPr>
          <p:nvPr/>
        </p:nvSpPr>
        <p:spPr bwMode="auto">
          <a:xfrm>
            <a:off x="241461" y="5639791"/>
            <a:ext cx="7767118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580" b="1" dirty="0"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580" b="1"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- </a:t>
            </a:r>
            <a:r>
              <a:rPr lang="en-US" sz="1580"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Visual inspection and X-ray are normally</a:t>
            </a:r>
            <a:endParaRPr lang="en-US" sz="158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5477" y="1054623"/>
            <a:ext cx="9430573" cy="1530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8682" indent="-338682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1801" b="1">
                <a:latin typeface="Arial" panose="020B0604020202020204" pitchFamily="34" charset="0"/>
                <a:cs typeface="Arial" panose="020B0604020202020204" pitchFamily="34" charset="0"/>
              </a:rPr>
              <a:t>Visual </a:t>
            </a:r>
            <a:r>
              <a:rPr lang="en-US" sz="1801" b="1" dirty="0">
                <a:latin typeface="Arial" panose="020B0604020202020204" pitchFamily="34" charset="0"/>
                <a:cs typeface="Arial" panose="020B0604020202020204" pitchFamily="34" charset="0"/>
              </a:rPr>
              <a:t>inspection.</a:t>
            </a:r>
          </a:p>
          <a:p>
            <a:pPr>
              <a:lnSpc>
                <a:spcPct val="150000"/>
              </a:lnSpc>
              <a:defRPr/>
            </a:pP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- Visual inspection at U69 block, didn’t </a:t>
            </a:r>
            <a:r>
              <a:rPr lang="en-US" sz="1580" dirty="0">
                <a:latin typeface="Arial" panose="020B0604020202020204" pitchFamily="34" charset="0"/>
                <a:cs typeface="Arial" panose="020B0604020202020204" pitchFamily="34" charset="0"/>
              </a:rPr>
              <a:t>see any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abnormal at U69 block</a:t>
            </a:r>
          </a:p>
          <a:p>
            <a:pPr marL="338682" indent="-338682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sz="1801" b="1">
                <a:latin typeface="Arial" panose="020B0604020202020204" pitchFamily="34" charset="0"/>
                <a:cs typeface="Arial" panose="020B0604020202020204" pitchFamily="34" charset="0"/>
              </a:rPr>
              <a:t>Take X-ray </a:t>
            </a:r>
          </a:p>
          <a:p>
            <a:pPr>
              <a:defRPr/>
            </a:pPr>
            <a:r>
              <a:rPr lang="en-US" altLang="zh-CN" sz="1580">
                <a:latin typeface="Arial" panose="020B0604020202020204" pitchFamily="34" charset="0"/>
                <a:cs typeface="Arial" panose="020B0604020202020204" pitchFamily="34" charset="0"/>
              </a:rPr>
              <a:t>- X-ray U69 location, didn’t find out short solder, dewetting, no solder issue,…</a:t>
            </a:r>
            <a:endParaRPr lang="en-US" altLang="zh-CN" sz="158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614988" y="2706947"/>
            <a:ext cx="5741988" cy="2700225"/>
            <a:chOff x="674701" y="2707198"/>
            <a:chExt cx="5813763" cy="2338071"/>
          </a:xfrm>
        </p:grpSpPr>
        <p:grpSp>
          <p:nvGrpSpPr>
            <p:cNvPr id="5" name="Group 4"/>
            <p:cNvGrpSpPr/>
            <p:nvPr/>
          </p:nvGrpSpPr>
          <p:grpSpPr>
            <a:xfrm>
              <a:off x="674701" y="2707200"/>
              <a:ext cx="5651063" cy="2338069"/>
              <a:chOff x="-1594987" y="2682221"/>
              <a:chExt cx="5651063" cy="2338069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5400000" flipH="1" flipV="1">
                <a:off x="-1106965" y="2210097"/>
                <a:ext cx="1976019" cy="2920267"/>
              </a:xfrm>
              <a:prstGeom prst="rect">
                <a:avLst/>
              </a:prstGeom>
            </p:spPr>
          </p:pic>
          <p:sp>
            <p:nvSpPr>
              <p:cNvPr id="35" name="TextBox 34"/>
              <p:cNvSpPr txBox="1"/>
              <p:nvPr/>
            </p:nvSpPr>
            <p:spPr>
              <a:xfrm>
                <a:off x="-1594987" y="4756068"/>
                <a:ext cx="5651063" cy="264222"/>
              </a:xfrm>
              <a:prstGeom prst="rect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83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VI U69 power block Side </a:t>
                </a:r>
                <a:endParaRPr lang="en-US" sz="1383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" name="Oval 7"/>
            <p:cNvSpPr/>
            <p:nvPr/>
          </p:nvSpPr>
          <p:spPr>
            <a:xfrm>
              <a:off x="2851246" y="3938710"/>
              <a:ext cx="266700" cy="431800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778"/>
            </a:p>
          </p:txBody>
        </p:sp>
        <p:sp>
          <p:nvSpPr>
            <p:cNvPr id="4" name="Oval 3"/>
            <p:cNvSpPr/>
            <p:nvPr/>
          </p:nvSpPr>
          <p:spPr>
            <a:xfrm>
              <a:off x="4097444" y="2707198"/>
              <a:ext cx="2391020" cy="19760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78"/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3679305" y="3562917"/>
              <a:ext cx="349701" cy="37579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78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071792" y="2766411"/>
            <a:ext cx="2599426" cy="2738028"/>
            <a:chOff x="7555988" y="2606950"/>
            <a:chExt cx="2631919" cy="2359240"/>
          </a:xfrm>
        </p:grpSpPr>
        <p:sp>
          <p:nvSpPr>
            <p:cNvPr id="20" name="TextBox 19"/>
            <p:cNvSpPr txBox="1"/>
            <p:nvPr/>
          </p:nvSpPr>
          <p:spPr>
            <a:xfrm>
              <a:off x="7555988" y="4703257"/>
              <a:ext cx="2631919" cy="262933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83">
                  <a:latin typeface="Times New Roman" panose="02020603050405020304" pitchFamily="18" charset="0"/>
                  <a:cs typeface="Times New Roman" panose="02020603050405020304" pitchFamily="18" charset="0"/>
                </a:rPr>
                <a:t>Power IC (U69) location</a:t>
              </a:r>
              <a:endParaRPr lang="en-US" sz="1383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7901821" y="2261117"/>
              <a:ext cx="1940253" cy="2631919"/>
            </a:xfrm>
            <a:prstGeom prst="rect">
              <a:avLst/>
            </a:prstGeom>
          </p:spPr>
        </p:pic>
      </p:grpSp>
      <p:sp>
        <p:nvSpPr>
          <p:cNvPr id="17" name="Rectangle 16"/>
          <p:cNvSpPr/>
          <p:nvPr/>
        </p:nvSpPr>
        <p:spPr>
          <a:xfrm>
            <a:off x="241461" y="561102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Inspection and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</a:t>
            </a:r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98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429"/>
            <a:ext cx="86603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02697" y="1287387"/>
            <a:ext cx="8458200" cy="61606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endParaRPr lang="en-US" altLang="zh-CN" sz="140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defRPr/>
            </a:pPr>
            <a:endParaRPr lang="en-US" altLang="zh-CN" sz="140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162801" y="4267200"/>
            <a:ext cx="190500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889042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endParaRPr lang="en-US" sz="1600" dirty="0">
              <a:latin typeface="Arial" pitchFamily="34" charset="0"/>
              <a:ea typeface="Arial Unicode MS" pitchFamily="34" charset="-12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89" y="5546919"/>
            <a:ext cx="9069481" cy="82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 Summary</a:t>
            </a:r>
            <a:r>
              <a:rPr lang="en-US" sz="1580" b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580" b="1"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- NG U69 </a:t>
            </a:r>
            <a:r>
              <a:rPr lang="en-US" sz="158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Pin 4_FBS, Pin 8_LX no power</a:t>
            </a:r>
            <a:endParaRPr lang="en-US" sz="158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823" y="999429"/>
            <a:ext cx="9208847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1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Measure voltage at all pin of NG U69 and compare with OK sample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/>
          </p:nvPr>
        </p:nvGraphicFramePr>
        <p:xfrm>
          <a:off x="357189" y="1494259"/>
          <a:ext cx="11554873" cy="3989281"/>
        </p:xfrm>
        <a:graphic>
          <a:graphicData uri="http://schemas.openxmlformats.org/drawingml/2006/table">
            <a:tbl>
              <a:tblPr/>
              <a:tblGrid>
                <a:gridCol w="1459824">
                  <a:extLst>
                    <a:ext uri="{9D8B030D-6E8A-4147-A177-3AD203B41FA5}">
                      <a16:colId xmlns:a16="http://schemas.microsoft.com/office/drawing/2014/main" val="2224330910"/>
                    </a:ext>
                  </a:extLst>
                </a:gridCol>
                <a:gridCol w="5259419">
                  <a:extLst>
                    <a:ext uri="{9D8B030D-6E8A-4147-A177-3AD203B41FA5}">
                      <a16:colId xmlns:a16="http://schemas.microsoft.com/office/drawing/2014/main" val="1619223837"/>
                    </a:ext>
                  </a:extLst>
                </a:gridCol>
                <a:gridCol w="1806222">
                  <a:extLst>
                    <a:ext uri="{9D8B030D-6E8A-4147-A177-3AD203B41FA5}">
                      <a16:colId xmlns:a16="http://schemas.microsoft.com/office/drawing/2014/main" val="3978996315"/>
                    </a:ext>
                  </a:extLst>
                </a:gridCol>
                <a:gridCol w="1595908">
                  <a:extLst>
                    <a:ext uri="{9D8B030D-6E8A-4147-A177-3AD203B41FA5}">
                      <a16:colId xmlns:a16="http://schemas.microsoft.com/office/drawing/2014/main" val="2515689830"/>
                    </a:ext>
                  </a:extLst>
                </a:gridCol>
                <a:gridCol w="1433500">
                  <a:extLst>
                    <a:ext uri="{9D8B030D-6E8A-4147-A177-3AD203B41FA5}">
                      <a16:colId xmlns:a16="http://schemas.microsoft.com/office/drawing/2014/main" val="2022033443"/>
                    </a:ext>
                  </a:extLst>
                </a:gridCol>
              </a:tblGrid>
              <a:tr h="31632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Pin Description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U69 NG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Result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031505"/>
                  </a:ext>
                </a:extLst>
              </a:tr>
              <a:tr h="316329"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44" marR="9644" marT="9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44" marR="9644" marT="9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Volt(V)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Volt(V)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644" marR="9644" marT="9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2638"/>
                  </a:ext>
                </a:extLst>
              </a:tr>
              <a:tr h="3444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1_GND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Ground pin.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917680"/>
                  </a:ext>
                </a:extLst>
              </a:tr>
              <a:tr h="3751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2_RST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Pulling this pin high will reset the register to default value.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124588"/>
                  </a:ext>
                </a:extLst>
              </a:tr>
              <a:tr h="3516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3_EN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Enable control pin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947504"/>
                  </a:ext>
                </a:extLst>
              </a:tr>
              <a:tr h="4238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4_FBS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Feedback pin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Abnormal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348300"/>
                  </a:ext>
                </a:extLst>
              </a:tr>
              <a:tr h="4439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</a:t>
                      </a:r>
                      <a:r>
                        <a:rPr lang="en-US" sz="14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5_SDA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Data line for the I2C interface. Open-drain output.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3.309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008891"/>
                  </a:ext>
                </a:extLst>
              </a:tr>
              <a:tr h="4445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Pin6_SCL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Clock input for the I2C interface. Open-drain input.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3.309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276072"/>
                  </a:ext>
                </a:extLst>
              </a:tr>
              <a:tr h="4833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7_PVIN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Power input pin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4.985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4.985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78189"/>
                  </a:ext>
                </a:extLst>
              </a:tr>
              <a:tr h="4896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8_LX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Switching node pin.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1.091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Abnormal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444425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Voltage Of U69 Measurement On Board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707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4651" y="-37929"/>
            <a:ext cx="105280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02697" y="1287387"/>
            <a:ext cx="8458200" cy="61606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endParaRPr lang="en-US" altLang="zh-CN" sz="140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defRPr/>
            </a:pPr>
            <a:endParaRPr lang="en-US" altLang="zh-CN" sz="140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162801" y="4267200"/>
            <a:ext cx="190500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889042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endParaRPr lang="en-US" sz="1600" dirty="0">
              <a:latin typeface="Arial" pitchFamily="34" charset="0"/>
              <a:ea typeface="Arial Unicode MS" pitchFamily="34" charset="-12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1615" y="5361661"/>
            <a:ext cx="9069481" cy="820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 Summary</a:t>
            </a:r>
            <a:r>
              <a:rPr lang="en-US" sz="1580" b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580" b="1"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- NG U69_PWR_CORE_1V05 power only </a:t>
            </a:r>
            <a:r>
              <a:rPr lang="en-US" sz="158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during 2.22s then lose</a:t>
            </a:r>
            <a:endParaRPr lang="en-US" sz="158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1615" y="637547"/>
            <a:ext cx="9208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8682" indent="-338682">
              <a:buFont typeface="Wingdings" panose="05000000000000000000" pitchFamily="2" charset="2"/>
              <a:buChar char="Ø"/>
            </a:pPr>
            <a:r>
              <a:rPr lang="en-US" sz="1778" b="1">
                <a:latin typeface="Arial" panose="020B0604020202020204" pitchFamily="34" charset="0"/>
                <a:cs typeface="Arial" panose="020B0604020202020204" pitchFamily="34" charset="0"/>
              </a:rPr>
              <a:t>Power measurement of U69_PWR_CORE_1V05 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452514" y="1418062"/>
            <a:ext cx="9208383" cy="3943599"/>
            <a:chOff x="1594975" y="3490536"/>
            <a:chExt cx="2639610" cy="118387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5930" y="3490536"/>
              <a:ext cx="1238655" cy="988926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4975" y="3490536"/>
              <a:ext cx="1238655" cy="1007141"/>
            </a:xfrm>
            <a:prstGeom prst="rect">
              <a:avLst/>
            </a:prstGeom>
          </p:spPr>
        </p:pic>
        <p:sp>
          <p:nvSpPr>
            <p:cNvPr id="17" name="Rounded Rectangle 16"/>
            <p:cNvSpPr/>
            <p:nvPr/>
          </p:nvSpPr>
          <p:spPr>
            <a:xfrm>
              <a:off x="1757102" y="4541669"/>
              <a:ext cx="914400" cy="132738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78"/>
                <a:t>U69_NG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158057" y="4533128"/>
              <a:ext cx="914400" cy="141279"/>
            </a:xfrm>
            <a:prstGeom prst="roundRect">
              <a:avLst/>
            </a:prstGeom>
            <a:solidFill>
              <a:srgbClr val="10A05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78"/>
                <a:t>U69_OK</a:t>
              </a:r>
            </a:p>
          </p:txBody>
        </p:sp>
      </p:grpSp>
      <p:sp>
        <p:nvSpPr>
          <p:cNvPr id="7" name="Oval Callout 6"/>
          <p:cNvSpPr/>
          <p:nvPr/>
        </p:nvSpPr>
        <p:spPr>
          <a:xfrm>
            <a:off x="2362933" y="2905603"/>
            <a:ext cx="1385596" cy="319131"/>
          </a:xfrm>
          <a:prstGeom prst="wedgeEllipseCallout">
            <a:avLst>
              <a:gd name="adj1" fmla="val -24943"/>
              <a:gd name="adj2" fmla="val 78006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90"/>
              <a:t>PWR_CORE_1V05</a:t>
            </a:r>
          </a:p>
        </p:txBody>
      </p:sp>
      <p:sp>
        <p:nvSpPr>
          <p:cNvPr id="19" name="Oval Callout 18"/>
          <p:cNvSpPr/>
          <p:nvPr/>
        </p:nvSpPr>
        <p:spPr>
          <a:xfrm>
            <a:off x="3510442" y="2292119"/>
            <a:ext cx="1385596" cy="319131"/>
          </a:xfrm>
          <a:prstGeom prst="wedgeEllipseCallout">
            <a:avLst>
              <a:gd name="adj1" fmla="val -24943"/>
              <a:gd name="adj2" fmla="val 78006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90"/>
              <a:t>PWR_3V3</a:t>
            </a:r>
          </a:p>
        </p:txBody>
      </p:sp>
      <p:sp>
        <p:nvSpPr>
          <p:cNvPr id="20" name="Oval Callout 19"/>
          <p:cNvSpPr/>
          <p:nvPr/>
        </p:nvSpPr>
        <p:spPr>
          <a:xfrm>
            <a:off x="7920291" y="3166320"/>
            <a:ext cx="1385596" cy="319131"/>
          </a:xfrm>
          <a:prstGeom prst="wedgeEllipseCallout">
            <a:avLst>
              <a:gd name="adj1" fmla="val -24943"/>
              <a:gd name="adj2" fmla="val 78006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90"/>
              <a:t>PWR_CORE_1V05</a:t>
            </a:r>
          </a:p>
        </p:txBody>
      </p:sp>
      <p:sp>
        <p:nvSpPr>
          <p:cNvPr id="22" name="Oval Callout 21"/>
          <p:cNvSpPr/>
          <p:nvPr/>
        </p:nvSpPr>
        <p:spPr>
          <a:xfrm>
            <a:off x="9067801" y="2552836"/>
            <a:ext cx="1385596" cy="319131"/>
          </a:xfrm>
          <a:prstGeom prst="wedgeEllipseCallout">
            <a:avLst>
              <a:gd name="adj1" fmla="val -24943"/>
              <a:gd name="adj2" fmla="val 78006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90"/>
              <a:t>PWR_3V3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U69 Power Measurement By Osilloscope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6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3990"/>
            <a:ext cx="1070124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9804" y="5543855"/>
            <a:ext cx="8849116" cy="70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3" indent="-28576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r>
              <a:rPr lang="en-US" sz="1580" b="1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580" b="1">
                <a:ea typeface="新細明體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U69(SY8824CA)</a:t>
            </a:r>
            <a:r>
              <a:rPr lang="en-US" sz="158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 sample check impedance and voltage diode normally</a:t>
            </a:r>
            <a:endParaRPr lang="en-US" sz="158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2189" y="951829"/>
            <a:ext cx="9247255" cy="456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1" b="1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Remove U69 from PCBA then measure impedance and voltage diode</a:t>
            </a:r>
            <a:endParaRPr lang="en-US" sz="158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3043361" y="1408559"/>
          <a:ext cx="8895024" cy="4026274"/>
        </p:xfrm>
        <a:graphic>
          <a:graphicData uri="http://schemas.openxmlformats.org/drawingml/2006/table">
            <a:tbl>
              <a:tblPr/>
              <a:tblGrid>
                <a:gridCol w="458737">
                  <a:extLst>
                    <a:ext uri="{9D8B030D-6E8A-4147-A177-3AD203B41FA5}">
                      <a16:colId xmlns:a16="http://schemas.microsoft.com/office/drawing/2014/main" val="2711114286"/>
                    </a:ext>
                  </a:extLst>
                </a:gridCol>
                <a:gridCol w="1112429">
                  <a:extLst>
                    <a:ext uri="{9D8B030D-6E8A-4147-A177-3AD203B41FA5}">
                      <a16:colId xmlns:a16="http://schemas.microsoft.com/office/drawing/2014/main" val="2943355342"/>
                    </a:ext>
                  </a:extLst>
                </a:gridCol>
                <a:gridCol w="3463988">
                  <a:extLst>
                    <a:ext uri="{9D8B030D-6E8A-4147-A177-3AD203B41FA5}">
                      <a16:colId xmlns:a16="http://schemas.microsoft.com/office/drawing/2014/main" val="3923382009"/>
                    </a:ext>
                  </a:extLst>
                </a:gridCol>
                <a:gridCol w="1026825">
                  <a:extLst>
                    <a:ext uri="{9D8B030D-6E8A-4147-A177-3AD203B41FA5}">
                      <a16:colId xmlns:a16="http://schemas.microsoft.com/office/drawing/2014/main" val="3337154323"/>
                    </a:ext>
                  </a:extLst>
                </a:gridCol>
                <a:gridCol w="940225">
                  <a:extLst>
                    <a:ext uri="{9D8B030D-6E8A-4147-A177-3AD203B41FA5}">
                      <a16:colId xmlns:a16="http://schemas.microsoft.com/office/drawing/2014/main" val="924188819"/>
                    </a:ext>
                  </a:extLst>
                </a:gridCol>
                <a:gridCol w="977339">
                  <a:extLst>
                    <a:ext uri="{9D8B030D-6E8A-4147-A177-3AD203B41FA5}">
                      <a16:colId xmlns:a16="http://schemas.microsoft.com/office/drawing/2014/main" val="3952252060"/>
                    </a:ext>
                  </a:extLst>
                </a:gridCol>
                <a:gridCol w="915481">
                  <a:extLst>
                    <a:ext uri="{9D8B030D-6E8A-4147-A177-3AD203B41FA5}">
                      <a16:colId xmlns:a16="http://schemas.microsoft.com/office/drawing/2014/main" val="1532333702"/>
                    </a:ext>
                  </a:extLst>
                </a:gridCol>
              </a:tblGrid>
              <a:tr h="35292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No#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Name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Pin Description</a:t>
                      </a:r>
                      <a:endParaRPr lang="en-US" sz="1200" b="1" i="0" u="none" strike="noStrike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U69 NG </a:t>
                      </a: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sample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966206"/>
                  </a:ext>
                </a:extLst>
              </a:tr>
              <a:tr h="5999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 (</a:t>
                      </a:r>
                      <a:r>
                        <a:rPr lang="el-G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Ω)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VF voltage (VD)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 (</a:t>
                      </a:r>
                      <a:r>
                        <a:rPr lang="el-G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Ω)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VF voltage (VD)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584904"/>
                  </a:ext>
                </a:extLst>
              </a:tr>
              <a:tr h="3529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1_GND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Ground pin.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272123"/>
                  </a:ext>
                </a:extLst>
              </a:tr>
              <a:tr h="43097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2_RST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Pulling this pin high will reset the register to default value.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2.918M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2.815M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409026"/>
                  </a:ext>
                </a:extLst>
              </a:tr>
              <a:tr h="3529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3_EN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Enable control pin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2.914M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2.820M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768042"/>
                  </a:ext>
                </a:extLst>
              </a:tr>
              <a:tr h="3529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4_FBS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Feedback pin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0.665M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0.666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0.688M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677594"/>
                  </a:ext>
                </a:extLst>
              </a:tr>
              <a:tr h="43097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5_SDA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Data line for the I2C interface. Open-drain output.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2.854M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0.578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2.756M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0.572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0086330"/>
                  </a:ext>
                </a:extLst>
              </a:tr>
              <a:tr h="43097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Pin6_SCL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Clock input for the I2C interface. Open-drain input.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2.915M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2.805M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0.577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641826"/>
                  </a:ext>
                </a:extLst>
              </a:tr>
              <a:tr h="3529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7_PVIN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Power input pin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2.701M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2.594M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6143764"/>
                  </a:ext>
                </a:extLst>
              </a:tr>
              <a:tr h="3529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8_LX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Switching node pin.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1.354M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0.337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1.220M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0.361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743240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10" y="1408558"/>
            <a:ext cx="2709333" cy="354521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Rounded Rectangle 3"/>
          <p:cNvSpPr/>
          <p:nvPr/>
        </p:nvSpPr>
        <p:spPr>
          <a:xfrm>
            <a:off x="390423" y="5103619"/>
            <a:ext cx="2375306" cy="440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78" b="1"/>
              <a:t>Pinout </a:t>
            </a:r>
            <a:r>
              <a:rPr lang="en-US" sz="1778"/>
              <a:t>(top view)</a:t>
            </a: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U69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 &amp; Voltage Diode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</a:t>
            </a:r>
            <a:r>
              <a:rPr lang="en-US" sz="1801" b="1">
                <a:latin typeface="Arial" panose="020B0604020202020204" pitchFamily="34" charset="0"/>
                <a:cs typeface="Arial" panose="020B0604020202020204" pitchFamily="34" charset="0"/>
              </a:rPr>
              <a:t>after removed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729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6535"/>
            <a:ext cx="11220846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3204" y="5704683"/>
            <a:ext cx="8849116" cy="70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3" indent="-28576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r>
              <a:rPr lang="en-US" sz="1580" b="1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After change new U69_SA8824CA, NG product has PWR_CORE_1V05 normal at U69 .</a:t>
            </a:r>
            <a:endParaRPr lang="en-US" sz="158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2189" y="961741"/>
            <a:ext cx="10371958" cy="456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1" b="1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801">
                <a:latin typeface="Arial" panose="020B0604020202020204" pitchFamily="34" charset="0"/>
                <a:cs typeface="Arial" panose="020B0604020202020204" pitchFamily="34" charset="0"/>
              </a:rPr>
              <a:t>Changed new U69 then check power.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2289" y="1488860"/>
            <a:ext cx="2743208" cy="3650484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321921"/>
              </p:ext>
            </p:extLst>
          </p:nvPr>
        </p:nvGraphicFramePr>
        <p:xfrm>
          <a:off x="293172" y="1488860"/>
          <a:ext cx="8649179" cy="4313007"/>
        </p:xfrm>
        <a:graphic>
          <a:graphicData uri="http://schemas.openxmlformats.org/drawingml/2006/table">
            <a:tbl>
              <a:tblPr/>
              <a:tblGrid>
                <a:gridCol w="962751">
                  <a:extLst>
                    <a:ext uri="{9D8B030D-6E8A-4147-A177-3AD203B41FA5}">
                      <a16:colId xmlns:a16="http://schemas.microsoft.com/office/drawing/2014/main" val="2224330910"/>
                    </a:ext>
                  </a:extLst>
                </a:gridCol>
                <a:gridCol w="4054207">
                  <a:extLst>
                    <a:ext uri="{9D8B030D-6E8A-4147-A177-3AD203B41FA5}">
                      <a16:colId xmlns:a16="http://schemas.microsoft.com/office/drawing/2014/main" val="1619223837"/>
                    </a:ext>
                  </a:extLst>
                </a:gridCol>
                <a:gridCol w="1520328">
                  <a:extLst>
                    <a:ext uri="{9D8B030D-6E8A-4147-A177-3AD203B41FA5}">
                      <a16:colId xmlns:a16="http://schemas.microsoft.com/office/drawing/2014/main" val="1944889943"/>
                    </a:ext>
                  </a:extLst>
                </a:gridCol>
                <a:gridCol w="1299990">
                  <a:extLst>
                    <a:ext uri="{9D8B030D-6E8A-4147-A177-3AD203B41FA5}">
                      <a16:colId xmlns:a16="http://schemas.microsoft.com/office/drawing/2014/main" val="2515689830"/>
                    </a:ext>
                  </a:extLst>
                </a:gridCol>
                <a:gridCol w="811903">
                  <a:extLst>
                    <a:ext uri="{9D8B030D-6E8A-4147-A177-3AD203B41FA5}">
                      <a16:colId xmlns:a16="http://schemas.microsoft.com/office/drawing/2014/main" val="2022033443"/>
                    </a:ext>
                  </a:extLst>
                </a:gridCol>
              </a:tblGrid>
              <a:tr h="30840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</a:t>
                      </a:r>
                      <a:r>
                        <a:rPr lang="en-US" sz="12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change new U69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44" marR="9644" marT="9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44" marR="9644" marT="9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644" marR="9644" marT="9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031505"/>
                  </a:ext>
                </a:extLst>
              </a:tr>
              <a:tr h="369247"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Pin 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Before change</a:t>
                      </a:r>
                      <a:r>
                        <a:rPr lang="en-US" sz="1200" b="1" i="0" u="none" strike="noStrike" kern="1200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U69</a:t>
                      </a:r>
                      <a:endParaRPr lang="en-US" sz="1200" b="1" i="0" u="none" strike="noStrike" kern="120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After change</a:t>
                      </a:r>
                      <a:r>
                        <a:rPr lang="en-US" sz="1200" b="1" i="0" u="none" strike="noStrike" kern="1200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U69</a:t>
                      </a:r>
                      <a:endParaRPr lang="en-US" sz="12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i="0" u="none" strike="noStrike" kern="120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631003"/>
                  </a:ext>
                </a:extLst>
              </a:tr>
              <a:tr h="308403">
                <a:tc v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i="0" u="none" strike="noStrike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i="0" u="none" strike="noStrike" kern="120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Volt(V)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Volt(V)</a:t>
                      </a:r>
                      <a:endParaRPr lang="en-US" sz="12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Result</a:t>
                      </a:r>
                      <a:endParaRPr lang="en-US" sz="1200" b="1" i="0" u="none" strike="noStrike" kern="120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2638"/>
                  </a:ext>
                </a:extLst>
              </a:tr>
              <a:tr h="3358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1_GND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Ground pin.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917680"/>
                  </a:ext>
                </a:extLst>
              </a:tr>
              <a:tr h="4201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2_RST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Pulling this pin high will reset the register to default value.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124588"/>
                  </a:ext>
                </a:extLst>
              </a:tr>
              <a:tr h="3428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3_EN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Enable control pin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947504"/>
                  </a:ext>
                </a:extLst>
              </a:tr>
              <a:tr h="4132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4_FBS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Feedback pin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8348300"/>
                  </a:ext>
                </a:extLst>
              </a:tr>
              <a:tr h="4328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</a:t>
                      </a:r>
                      <a:r>
                        <a:rPr lang="en-US" sz="12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5_SDA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Data line for the I2C interface. Open-drain output.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008891"/>
                  </a:ext>
                </a:extLst>
              </a:tr>
              <a:tr h="4334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Pin6_SCL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Clock input for the I2C interface. Open-drain input.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3.309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276072"/>
                  </a:ext>
                </a:extLst>
              </a:tr>
              <a:tr h="4711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7_PVIN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Power input pin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4.985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78189"/>
                  </a:ext>
                </a:extLst>
              </a:tr>
              <a:tr h="477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8_LX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Switching node pin. 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444425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9142289" y="5331252"/>
            <a:ext cx="2743209" cy="470615"/>
          </a:xfrm>
          <a:prstGeom prst="roundRect">
            <a:avLst/>
          </a:prstGeom>
          <a:solidFill>
            <a:srgbClr val="10A0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78"/>
              <a:t>PWR_CORE_1V05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9973942" y="3466901"/>
            <a:ext cx="1385596" cy="319131"/>
          </a:xfrm>
          <a:prstGeom prst="wedgeEllipseCallout">
            <a:avLst>
              <a:gd name="adj1" fmla="val -24943"/>
              <a:gd name="adj2" fmla="val 78006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90"/>
              <a:t>PWR_CORE_1V05</a:t>
            </a:r>
          </a:p>
        </p:txBody>
      </p:sp>
      <p:sp>
        <p:nvSpPr>
          <p:cNvPr id="11" name="Oval Callout 10"/>
          <p:cNvSpPr/>
          <p:nvPr/>
        </p:nvSpPr>
        <p:spPr>
          <a:xfrm>
            <a:off x="10168855" y="2716243"/>
            <a:ext cx="1385596" cy="319131"/>
          </a:xfrm>
          <a:prstGeom prst="wedgeEllipseCallout">
            <a:avLst>
              <a:gd name="adj1" fmla="val -24943"/>
              <a:gd name="adj2" fmla="val 78006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90"/>
              <a:t>PWR_3V3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new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U69(SY8824CA) </a:t>
            </a:r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274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2189" y="1004652"/>
            <a:ext cx="10995949" cy="933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801" b="1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U69 </a:t>
            </a:r>
            <a:r>
              <a:rPr lang="en-US" altLang="zh-CN" sz="1801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swap verification</a:t>
            </a:r>
          </a:p>
          <a:p>
            <a:pPr>
              <a:lnSpc>
                <a:spcPct val="150000"/>
              </a:lnSpc>
            </a:pPr>
            <a:r>
              <a:rPr lang="en-US" altLang="zh-CN" sz="158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- Swap </a:t>
            </a:r>
            <a:r>
              <a:rPr lang="en-US" altLang="zh-CN" sz="158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verification between </a:t>
            </a:r>
            <a:r>
              <a:rPr lang="en-US" altLang="zh-CN" sz="158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NG U69 </a:t>
            </a:r>
            <a:r>
              <a:rPr lang="en-US" altLang="zh-CN" sz="158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and </a:t>
            </a:r>
            <a:r>
              <a:rPr lang="en-US" altLang="zh-CN" sz="158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OK U69, received </a:t>
            </a:r>
            <a:r>
              <a:rPr lang="en-US" altLang="zh-CN" sz="158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result as table</a:t>
            </a:r>
            <a:r>
              <a:rPr lang="en-US" altLang="zh-CN" sz="180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965" y="-1478"/>
            <a:ext cx="6019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2189" y="5452765"/>
            <a:ext cx="11199577" cy="820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3" indent="-28576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>
              <a:lnSpc>
                <a:spcPct val="150000"/>
              </a:lnSpc>
            </a:pPr>
            <a:r>
              <a:rPr lang="en-US" sz="1580" dirty="0">
                <a:latin typeface="Arial" panose="020B0604020202020204" pitchFamily="34" charset="0"/>
                <a:cs typeface="Arial" panose="020B0604020202020204" pitchFamily="34" charset="0"/>
              </a:rPr>
              <a:t>- As analysis above this issue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follow </a:t>
            </a:r>
            <a:r>
              <a:rPr lang="en-US" sz="1580" b="1">
                <a:ea typeface="新細明體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U69(SY8824CA)_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P/N</a:t>
            </a:r>
            <a:r>
              <a:rPr lang="en-US" sz="1580" b="1">
                <a:latin typeface="Arial" panose="020B0604020202020204" pitchFamily="34" charset="0"/>
                <a:cs typeface="Arial" panose="020B0604020202020204" pitchFamily="34" charset="0"/>
              </a:rPr>
              <a:t>: 029.00909.005 </a:t>
            </a:r>
            <a:r>
              <a:rPr lang="en-US" sz="1580" dirty="0">
                <a:latin typeface="Arial" panose="020B0604020202020204" pitchFamily="34" charset="0"/>
                <a:cs typeface="Arial" panose="020B0604020202020204" pitchFamily="34" charset="0"/>
              </a:rPr>
              <a:t>component.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605477" y="1918157"/>
          <a:ext cx="6368514" cy="3352454"/>
        </p:xfrm>
        <a:graphic>
          <a:graphicData uri="http://schemas.openxmlformats.org/drawingml/2006/table">
            <a:tbl>
              <a:tblPr/>
              <a:tblGrid>
                <a:gridCol w="3184256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3184258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</a:tblGrid>
              <a:tr h="7608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baseline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Swap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Verification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549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7663" indent="-347663"/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1. Summary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202189" y="1047731"/>
            <a:ext cx="11883315" cy="2677654"/>
          </a:xfrm>
          <a:prstGeom prst="rect">
            <a:avLst/>
          </a:prstGeom>
          <a:solidFill>
            <a:sysClr val="window" lastClr="FFFFFF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Root cause: </a:t>
            </a:r>
          </a:p>
          <a:p>
            <a:pPr>
              <a:lnSpc>
                <a:spcPct val="200000"/>
              </a:lnSpc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As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analysis above this issue follow </a:t>
            </a:r>
            <a:r>
              <a:rPr lang="en-US" b="1">
                <a:ea typeface="新細明體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U69(SY8824CA)_</a:t>
            </a: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 P/N: 029.00909.005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component </a:t>
            </a:r>
          </a:p>
          <a:p>
            <a:pPr>
              <a:lnSpc>
                <a:spcPct val="200000"/>
              </a:lnSpc>
            </a:pPr>
            <a:r>
              <a:rPr lang="en-US" altLang="zh-CN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- Send </a:t>
            </a:r>
            <a:r>
              <a:rPr lang="en-US" altLang="zh-CN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material and report to SQE: </a:t>
            </a:r>
            <a:r>
              <a:rPr lang="en-US" altLang="zh-CN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Mr. Ha. </a:t>
            </a:r>
            <a:r>
              <a:rPr lang="en-US" altLang="zh-CN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Done: 2022/05/17</a:t>
            </a:r>
          </a:p>
          <a:p>
            <a:pPr>
              <a:lnSpc>
                <a:spcPct val="200000"/>
              </a:lnSpc>
            </a:pPr>
            <a:r>
              <a:rPr lang="en-US" altLang="zh-CN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- Need </a:t>
            </a:r>
            <a:r>
              <a:rPr lang="en-US" altLang="zh-CN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SQE send U69 (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P/N: 029.00909.005</a:t>
            </a:r>
            <a:r>
              <a:rPr lang="en-US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altLang="zh-CN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 component to </a:t>
            </a:r>
            <a:r>
              <a:rPr lang="en-US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SILERGY </a:t>
            </a:r>
            <a:r>
              <a:rPr lang="en-US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vendor for </a:t>
            </a:r>
            <a:r>
              <a:rPr lang="en-US" altLang="zh-CN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further analysis. Due date: </a:t>
            </a:r>
            <a:r>
              <a:rPr lang="en-US" altLang="zh-CN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2022/05/30. </a:t>
            </a:r>
            <a:r>
              <a:rPr lang="en-US" altLang="zh-CN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Owner: </a:t>
            </a:r>
            <a:r>
              <a:rPr lang="en-US" altLang="zh-CN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SQE Mr. Ha.</a:t>
            </a:r>
            <a:endParaRPr lang="en-US" altLang="zh-CN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93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7066</TotalTime>
  <Words>1129</Words>
  <Application>Microsoft Office PowerPoint</Application>
  <PresentationFormat>Widescreen</PresentationFormat>
  <Paragraphs>411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 Unicode MS</vt:lpstr>
      <vt:lpstr>標楷體</vt:lpstr>
      <vt:lpstr>新細明體</vt:lpstr>
      <vt:lpstr>SimSun</vt:lpstr>
      <vt:lpstr>SimSun</vt:lpstr>
      <vt:lpstr>Arial</vt:lpstr>
      <vt:lpstr>Calibri</vt:lpstr>
      <vt:lpstr>Times New Roman</vt:lpstr>
      <vt:lpstr>Wingdings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杜氏芳</cp:lastModifiedBy>
  <cp:revision>682</cp:revision>
  <dcterms:created xsi:type="dcterms:W3CDTF">2018-11-16T05:26:15Z</dcterms:created>
  <dcterms:modified xsi:type="dcterms:W3CDTF">2022-05-25T07:32:03Z</dcterms:modified>
</cp:coreProperties>
</file>